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258" r:id="rId2"/>
    <p:sldId id="259" r:id="rId3"/>
    <p:sldId id="260" r:id="rId4"/>
  </p:sldIdLst>
  <p:sldSz cx="32918400" cy="438912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Times" pitchFamily="-112" charset="0"/>
        <a:ea typeface="+mn-ea"/>
        <a:cs typeface="+mn-cs"/>
      </a:defRPr>
    </a:lvl1pPr>
    <a:lvl2pPr marL="548640" algn="l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Times" pitchFamily="-112" charset="0"/>
        <a:ea typeface="+mn-ea"/>
        <a:cs typeface="+mn-cs"/>
      </a:defRPr>
    </a:lvl2pPr>
    <a:lvl3pPr marL="1097280" algn="l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Times" pitchFamily="-112" charset="0"/>
        <a:ea typeface="+mn-ea"/>
        <a:cs typeface="+mn-cs"/>
      </a:defRPr>
    </a:lvl3pPr>
    <a:lvl4pPr marL="1645920" algn="l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Times" pitchFamily="-112" charset="0"/>
        <a:ea typeface="+mn-ea"/>
        <a:cs typeface="+mn-cs"/>
      </a:defRPr>
    </a:lvl4pPr>
    <a:lvl5pPr marL="2194560" algn="l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Times" pitchFamily="-112" charset="0"/>
        <a:ea typeface="+mn-ea"/>
        <a:cs typeface="+mn-cs"/>
      </a:defRPr>
    </a:lvl5pPr>
    <a:lvl6pPr marL="2743200" algn="l" defTabSz="548640" rtl="0" eaLnBrk="1" latinLnBrk="0" hangingPunct="1">
      <a:defRPr sz="2900" kern="1200">
        <a:solidFill>
          <a:schemeClr val="tx1"/>
        </a:solidFill>
        <a:latin typeface="Times" pitchFamily="-112" charset="0"/>
        <a:ea typeface="+mn-ea"/>
        <a:cs typeface="+mn-cs"/>
      </a:defRPr>
    </a:lvl6pPr>
    <a:lvl7pPr marL="3291840" algn="l" defTabSz="548640" rtl="0" eaLnBrk="1" latinLnBrk="0" hangingPunct="1">
      <a:defRPr sz="2900" kern="1200">
        <a:solidFill>
          <a:schemeClr val="tx1"/>
        </a:solidFill>
        <a:latin typeface="Times" pitchFamily="-112" charset="0"/>
        <a:ea typeface="+mn-ea"/>
        <a:cs typeface="+mn-cs"/>
      </a:defRPr>
    </a:lvl7pPr>
    <a:lvl8pPr marL="3840480" algn="l" defTabSz="548640" rtl="0" eaLnBrk="1" latinLnBrk="0" hangingPunct="1">
      <a:defRPr sz="2900" kern="1200">
        <a:solidFill>
          <a:schemeClr val="tx1"/>
        </a:solidFill>
        <a:latin typeface="Times" pitchFamily="-112" charset="0"/>
        <a:ea typeface="+mn-ea"/>
        <a:cs typeface="+mn-cs"/>
      </a:defRPr>
    </a:lvl8pPr>
    <a:lvl9pPr marL="4389120" algn="l" defTabSz="548640" rtl="0" eaLnBrk="1" latinLnBrk="0" hangingPunct="1">
      <a:defRPr sz="2900" kern="1200">
        <a:solidFill>
          <a:schemeClr val="tx1"/>
        </a:solidFill>
        <a:latin typeface="Times" pitchFamily="-11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824">
          <p15:clr>
            <a:srgbClr val="A4A3A4"/>
          </p15:clr>
        </p15:guide>
        <p15:guide id="2" pos="10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EA993A"/>
    <a:srgbClr val="22B5C6"/>
    <a:srgbClr val="19B1FE"/>
    <a:srgbClr val="000000"/>
    <a:srgbClr val="04FEFE"/>
    <a:srgbClr val="670608"/>
    <a:srgbClr val="9B2F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960" autoAdjust="0"/>
    <p:restoredTop sz="94643"/>
  </p:normalViewPr>
  <p:slideViewPr>
    <p:cSldViewPr>
      <p:cViewPr>
        <p:scale>
          <a:sx n="25" d="100"/>
          <a:sy n="25" d="100"/>
        </p:scale>
        <p:origin x="-6776" y="-696"/>
      </p:cViewPr>
      <p:guideLst>
        <p:guide orient="horz" pos="13824"/>
        <p:guide pos="10368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43125" y="685800"/>
            <a:ext cx="25717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42821FC-91A3-8845-AD93-5B9BEE278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224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" pitchFamily="-112" charset="0"/>
        <a:ea typeface="ＭＳ Ｐゴシック" pitchFamily="-112" charset="-128"/>
        <a:cs typeface="ＭＳ Ｐゴシック" pitchFamily="-112" charset="-128"/>
      </a:defRPr>
    </a:lvl1pPr>
    <a:lvl2pPr marL="54864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2pPr>
    <a:lvl3pPr marL="109728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3pPr>
    <a:lvl4pPr marL="164592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4pPr>
    <a:lvl5pPr marL="219456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5pPr>
    <a:lvl6pPr marL="2743200" algn="l" defTabSz="5486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5486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5486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5486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880" y="3901440"/>
            <a:ext cx="27980640" cy="7315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8880" y="12679680"/>
            <a:ext cx="27980640" cy="263347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468880" y="39989760"/>
            <a:ext cx="6858000" cy="29260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247120" y="39989760"/>
            <a:ext cx="10424160" cy="29260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3591520" y="39989760"/>
            <a:ext cx="6858000" cy="29260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CE7C7-E0CB-C248-A7A4-C96A65F0B7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454360" y="3901440"/>
            <a:ext cx="6995160" cy="3511296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8880" y="3901440"/>
            <a:ext cx="20802600" cy="3511296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468880" y="39989760"/>
            <a:ext cx="6858000" cy="29260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247120" y="39989760"/>
            <a:ext cx="10424160" cy="29260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3591520" y="39989760"/>
            <a:ext cx="6858000" cy="29260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DBA19-CDFE-CD47-8FE2-4F834CC6A4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880" y="3901440"/>
            <a:ext cx="27980640" cy="7315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8880" y="12679680"/>
            <a:ext cx="27980640" cy="263347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468880" y="39989760"/>
            <a:ext cx="6858000" cy="29260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247120" y="39989760"/>
            <a:ext cx="10424160" cy="29260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3591520" y="39989760"/>
            <a:ext cx="6858000" cy="29260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69C76-FB66-BB4C-9FDD-B7E8CC52B7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6" y="28203526"/>
            <a:ext cx="27980640" cy="8717280"/>
          </a:xfrm>
          <a:prstGeom prst="rect">
            <a:avLst/>
          </a:prstGeo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6" y="18602326"/>
            <a:ext cx="27980640" cy="960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/>
            </a:lvl1pPr>
            <a:lvl2pPr marL="548640" indent="0">
              <a:buNone/>
              <a:defRPr sz="2200"/>
            </a:lvl2pPr>
            <a:lvl3pPr marL="1097280" indent="0">
              <a:buNone/>
              <a:defRPr sz="1900"/>
            </a:lvl3pPr>
            <a:lvl4pPr marL="1645920" indent="0">
              <a:buNone/>
              <a:defRPr sz="1700"/>
            </a:lvl4pPr>
            <a:lvl5pPr marL="2194560" indent="0">
              <a:buNone/>
              <a:defRPr sz="1700"/>
            </a:lvl5pPr>
            <a:lvl6pPr marL="2743200" indent="0">
              <a:buNone/>
              <a:defRPr sz="1700"/>
            </a:lvl6pPr>
            <a:lvl7pPr marL="3291840" indent="0">
              <a:buNone/>
              <a:defRPr sz="1700"/>
            </a:lvl7pPr>
            <a:lvl8pPr marL="3840480" indent="0">
              <a:buNone/>
              <a:defRPr sz="1700"/>
            </a:lvl8pPr>
            <a:lvl9pPr marL="4389120" indent="0">
              <a:buNone/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468880" y="39989760"/>
            <a:ext cx="6858000" cy="29260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247120" y="39989760"/>
            <a:ext cx="10424160" cy="29260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3591520" y="39989760"/>
            <a:ext cx="6858000" cy="29260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03247-EF4C-5149-AF7E-BB0B429A2F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880" y="3901440"/>
            <a:ext cx="27980640" cy="7315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8880" y="12679680"/>
            <a:ext cx="13898880" cy="26334720"/>
          </a:xfrm>
          <a:prstGeom prst="rect">
            <a:avLst/>
          </a:prstGeo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50640" y="12679680"/>
            <a:ext cx="13898880" cy="26334720"/>
          </a:xfrm>
          <a:prstGeom prst="rect">
            <a:avLst/>
          </a:prstGeo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2468880" y="39989760"/>
            <a:ext cx="6858000" cy="29260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247120" y="39989760"/>
            <a:ext cx="10424160" cy="29260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3591520" y="39989760"/>
            <a:ext cx="6858000" cy="29260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7CDBC-F96C-5A41-95A3-4FC9DBEBE6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1758316"/>
            <a:ext cx="29626560" cy="7315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9824086"/>
            <a:ext cx="14544676" cy="40957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0" y="13919836"/>
            <a:ext cx="14544676" cy="25286970"/>
          </a:xfrm>
          <a:prstGeom prst="rect">
            <a:avLst/>
          </a:prstGeo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1" y="9824086"/>
            <a:ext cx="14550390" cy="40957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1" y="13919836"/>
            <a:ext cx="14550390" cy="25286970"/>
          </a:xfrm>
          <a:prstGeom prst="rect">
            <a:avLst/>
          </a:prstGeo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468880" y="39989760"/>
            <a:ext cx="6858000" cy="29260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247120" y="39989760"/>
            <a:ext cx="10424160" cy="29260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3591520" y="39989760"/>
            <a:ext cx="6858000" cy="29260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FCE83-7ED5-214C-A4EC-BF2FD7921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880" y="3901440"/>
            <a:ext cx="27980640" cy="7315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468880" y="39989760"/>
            <a:ext cx="6858000" cy="29260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247120" y="39989760"/>
            <a:ext cx="10424160" cy="29260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3591520" y="39989760"/>
            <a:ext cx="6858000" cy="29260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EC776-A759-DF4F-9F19-347643D6E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247120" y="39989760"/>
            <a:ext cx="10424160" cy="29260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3591520" y="39989760"/>
            <a:ext cx="6858000" cy="29260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6FF94-6D6F-944F-BCA0-89CB2FD8CD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1746886"/>
            <a:ext cx="10829926" cy="7437120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1746886"/>
            <a:ext cx="18402300" cy="37459920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0" y="9184006"/>
            <a:ext cx="10829926" cy="30022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00"/>
            </a:lvl1pPr>
            <a:lvl2pPr marL="548640" indent="0">
              <a:buNone/>
              <a:defRPr sz="1400"/>
            </a:lvl2pPr>
            <a:lvl3pPr marL="1097280" indent="0">
              <a:buNone/>
              <a:defRPr sz="1200"/>
            </a:lvl3pPr>
            <a:lvl4pPr marL="1645920" indent="0">
              <a:buNone/>
              <a:defRPr sz="1100"/>
            </a:lvl4pPr>
            <a:lvl5pPr marL="2194560" indent="0">
              <a:buNone/>
              <a:defRPr sz="1100"/>
            </a:lvl5pPr>
            <a:lvl6pPr marL="2743200" indent="0">
              <a:buNone/>
              <a:defRPr sz="1100"/>
            </a:lvl6pPr>
            <a:lvl7pPr marL="3291840" indent="0">
              <a:buNone/>
              <a:defRPr sz="1100"/>
            </a:lvl7pPr>
            <a:lvl8pPr marL="3840480" indent="0">
              <a:buNone/>
              <a:defRPr sz="1100"/>
            </a:lvl8pPr>
            <a:lvl9pPr marL="438912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2468880" y="39989760"/>
            <a:ext cx="6858000" cy="29260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247120" y="39989760"/>
            <a:ext cx="10424160" cy="29260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3591520" y="39989760"/>
            <a:ext cx="6858000" cy="29260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B2AC4-4762-1B4B-95BC-4A9DFC6F26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6" y="30723840"/>
            <a:ext cx="19751040" cy="3627120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6" y="3922396"/>
            <a:ext cx="19751040" cy="263347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6" y="34350960"/>
            <a:ext cx="19751040" cy="5151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00"/>
            </a:lvl1pPr>
            <a:lvl2pPr marL="548640" indent="0">
              <a:buNone/>
              <a:defRPr sz="1400"/>
            </a:lvl2pPr>
            <a:lvl3pPr marL="1097280" indent="0">
              <a:buNone/>
              <a:defRPr sz="1200"/>
            </a:lvl3pPr>
            <a:lvl4pPr marL="1645920" indent="0">
              <a:buNone/>
              <a:defRPr sz="1100"/>
            </a:lvl4pPr>
            <a:lvl5pPr marL="2194560" indent="0">
              <a:buNone/>
              <a:defRPr sz="1100"/>
            </a:lvl5pPr>
            <a:lvl6pPr marL="2743200" indent="0">
              <a:buNone/>
              <a:defRPr sz="1100"/>
            </a:lvl6pPr>
            <a:lvl7pPr marL="3291840" indent="0">
              <a:buNone/>
              <a:defRPr sz="1100"/>
            </a:lvl7pPr>
            <a:lvl8pPr marL="3840480" indent="0">
              <a:buNone/>
              <a:defRPr sz="1100"/>
            </a:lvl8pPr>
            <a:lvl9pPr marL="438912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2468880" y="39989760"/>
            <a:ext cx="6858000" cy="29260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247120" y="39989760"/>
            <a:ext cx="10424160" cy="29260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3591520" y="39989760"/>
            <a:ext cx="6858000" cy="29260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93577-D27E-A34D-BE71-FB3CCC35F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4" Type="http://schemas.openxmlformats.org/officeDocument/2006/relationships/image" Target="../media/image2.emf"/><Relationship Id="rId15" Type="http://schemas.openxmlformats.org/officeDocument/2006/relationships/image" Target="../media/image3.emf"/><Relationship Id="rId16" Type="http://schemas.openxmlformats.org/officeDocument/2006/relationships/image" Target="../media/image4.emf"/><Relationship Id="rId17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rsecdetails-01.jpg"/>
          <p:cNvPicPr>
            <a:picLocks noChangeAspect="1"/>
          </p:cNvPicPr>
          <p:nvPr userDrawn="1"/>
        </p:nvPicPr>
        <p:blipFill rotWithShape="1">
          <a:blip r:embed="rId13">
            <a:alphaModFix amt="9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03" b="20055"/>
          <a:stretch/>
        </p:blipFill>
        <p:spPr>
          <a:xfrm>
            <a:off x="0" y="0"/>
            <a:ext cx="32918400" cy="59436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24612600" y="685800"/>
            <a:ext cx="7848600" cy="4724400"/>
          </a:xfrm>
          <a:prstGeom prst="rect">
            <a:avLst/>
          </a:prstGeom>
          <a:solidFill>
            <a:schemeClr val="bg1">
              <a:alpha val="6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2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 flipV="1">
            <a:off x="0" y="5943600"/>
            <a:ext cx="32918400" cy="76200"/>
          </a:xfrm>
          <a:prstGeom prst="line">
            <a:avLst/>
          </a:prstGeom>
          <a:solidFill>
            <a:schemeClr val="accent1"/>
          </a:solidFill>
          <a:ln w="152400" cap="flat" cmpd="sng" algn="ctr">
            <a:solidFill>
              <a:srgbClr val="22B5C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Picture 12" descr="MRSEC-wordmark_print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3600" y="762000"/>
            <a:ext cx="7305055" cy="4191000"/>
          </a:xfrm>
          <a:prstGeom prst="rect">
            <a:avLst/>
          </a:prstGeom>
        </p:spPr>
      </p:pic>
      <p:pic>
        <p:nvPicPr>
          <p:cNvPr id="16" name="Picture 15" descr="mrsecdetails-01.jpg"/>
          <p:cNvPicPr>
            <a:picLocks noChangeAspect="1"/>
          </p:cNvPicPr>
          <p:nvPr userDrawn="1"/>
        </p:nvPicPr>
        <p:blipFill rotWithShape="1">
          <a:blip r:embed="rId13">
            <a:alphaModFix amt="9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62" b="50000"/>
          <a:stretch/>
        </p:blipFill>
        <p:spPr>
          <a:xfrm rot="10800000">
            <a:off x="0" y="41960800"/>
            <a:ext cx="32918400" cy="193040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 bwMode="auto">
          <a:xfrm rot="10800000">
            <a:off x="0" y="41960800"/>
            <a:ext cx="32918400" cy="1905000"/>
          </a:xfrm>
          <a:prstGeom prst="rect">
            <a:avLst/>
          </a:prstGeom>
          <a:solidFill>
            <a:schemeClr val="bg1">
              <a:lumMod val="75000"/>
              <a:alpha val="5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2" charset="0"/>
            </a:endParaRPr>
          </a:p>
        </p:txBody>
      </p:sp>
      <p:pic>
        <p:nvPicPr>
          <p:cNvPr id="8" name="Picture 7" descr="nsf4color.eps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0403800" y="41529000"/>
            <a:ext cx="1828800" cy="1828800"/>
          </a:xfrm>
          <a:prstGeom prst="rect">
            <a:avLst/>
          </a:prstGeom>
          <a:effectLst>
            <a:reflection blurRad="6350" stA="52000" endA="300" endPos="24000" dir="5400000" sy="-100000" algn="bl" rotWithShape="0"/>
          </a:effectLst>
        </p:spPr>
      </p:pic>
      <p:pic>
        <p:nvPicPr>
          <p:cNvPr id="3" name="Picture 2" descr="Msol202c.eps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2214800"/>
            <a:ext cx="2133600" cy="1176215"/>
          </a:xfrm>
          <a:prstGeom prst="rect">
            <a:avLst/>
          </a:prstGeom>
        </p:spPr>
      </p:pic>
      <p:pic>
        <p:nvPicPr>
          <p:cNvPr id="5" name="Picture 4" descr="MwdmkD2D-202C.eps"/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20"/>
          <a:stretch/>
        </p:blipFill>
        <p:spPr>
          <a:xfrm>
            <a:off x="3505200" y="42062400"/>
            <a:ext cx="5961944" cy="12573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120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389120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389120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389120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389120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" pitchFamily="-112" charset="0"/>
          <a:ea typeface="ＭＳ Ｐゴシック" pitchFamily="-112" charset="-128"/>
          <a:cs typeface="ＭＳ Ｐゴシック" pitchFamily="-112" charset="-128"/>
        </a:defRPr>
      </a:lvl5pPr>
      <a:lvl6pPr marL="548640" algn="ctr" defTabSz="4389120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" pitchFamily="-112" charset="0"/>
        </a:defRPr>
      </a:lvl6pPr>
      <a:lvl7pPr marL="1097280" algn="ctr" defTabSz="4389120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" pitchFamily="-112" charset="0"/>
        </a:defRPr>
      </a:lvl7pPr>
      <a:lvl8pPr marL="1645920" algn="ctr" defTabSz="4389120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" pitchFamily="-112" charset="0"/>
        </a:defRPr>
      </a:lvl8pPr>
      <a:lvl9pPr marL="2194560" algn="ctr" defTabSz="4389120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" pitchFamily="-112" charset="0"/>
        </a:defRPr>
      </a:lvl9pPr>
    </p:titleStyle>
    <p:bodyStyle>
      <a:lvl1pPr marL="1645920" indent="-1645920" algn="l" defTabSz="4389120" rtl="0" eaLnBrk="0" fontAlgn="base" hangingPunct="0">
        <a:spcBef>
          <a:spcPct val="20000"/>
        </a:spcBef>
        <a:spcAft>
          <a:spcPct val="0"/>
        </a:spcAft>
        <a:buChar char="•"/>
        <a:defRPr sz="154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3566160" indent="-1371600" algn="l" defTabSz="4389120" rtl="0" eaLnBrk="0" fontAlgn="base" hangingPunct="0">
        <a:spcBef>
          <a:spcPct val="20000"/>
        </a:spcBef>
        <a:spcAft>
          <a:spcPct val="0"/>
        </a:spcAft>
        <a:buChar char="–"/>
        <a:defRPr sz="13400">
          <a:solidFill>
            <a:schemeClr val="tx1"/>
          </a:solidFill>
          <a:latin typeface="+mn-lt"/>
          <a:ea typeface="ＭＳ Ｐゴシック" pitchFamily="-112" charset="-128"/>
        </a:defRPr>
      </a:lvl2pPr>
      <a:lvl3pPr marL="5486400" indent="-1097280" algn="l" defTabSz="4389120" rtl="0" eaLnBrk="0" fontAlgn="base" hangingPunct="0">
        <a:spcBef>
          <a:spcPct val="20000"/>
        </a:spcBef>
        <a:spcAft>
          <a:spcPct val="0"/>
        </a:spcAft>
        <a:buChar char="•"/>
        <a:defRPr sz="11500">
          <a:solidFill>
            <a:schemeClr val="tx1"/>
          </a:solidFill>
          <a:latin typeface="+mn-lt"/>
          <a:ea typeface="ＭＳ Ｐゴシック" pitchFamily="-112" charset="-128"/>
        </a:defRPr>
      </a:lvl3pPr>
      <a:lvl4pPr marL="7680960" indent="-1097280" algn="l" defTabSz="4389120" rtl="0" eaLnBrk="0" fontAlgn="base" hangingPunct="0">
        <a:spcBef>
          <a:spcPct val="20000"/>
        </a:spcBef>
        <a:spcAft>
          <a:spcPct val="0"/>
        </a:spcAft>
        <a:buChar char="–"/>
        <a:defRPr sz="9600">
          <a:solidFill>
            <a:schemeClr val="tx1"/>
          </a:solidFill>
          <a:latin typeface="+mn-lt"/>
          <a:ea typeface="ＭＳ Ｐゴシック" pitchFamily="-112" charset="-128"/>
        </a:defRPr>
      </a:lvl4pPr>
      <a:lvl5pPr marL="9875520" indent="-1097280" algn="l" defTabSz="4389120" rtl="0" eaLnBrk="0" fontAlgn="base" hangingPunct="0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  <a:ea typeface="ＭＳ Ｐゴシック" pitchFamily="-112" charset="-128"/>
        </a:defRPr>
      </a:lvl5pPr>
      <a:lvl6pPr marL="10424160" indent="-1097280" algn="l" defTabSz="4389120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  <a:ea typeface="ＭＳ Ｐゴシック" pitchFamily="-112" charset="-128"/>
        </a:defRPr>
      </a:lvl6pPr>
      <a:lvl7pPr marL="10972800" indent="-1097280" algn="l" defTabSz="4389120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  <a:ea typeface="ＭＳ Ｐゴシック" pitchFamily="-112" charset="-128"/>
        </a:defRPr>
      </a:lvl7pPr>
      <a:lvl8pPr marL="11521440" indent="-1097280" algn="l" defTabSz="4389120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  <a:ea typeface="ＭＳ Ｐゴシック" pitchFamily="-112" charset="-128"/>
        </a:defRPr>
      </a:lvl8pPr>
      <a:lvl9pPr marL="12070080" indent="-1097280" algn="l" defTabSz="4389120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spect="1" noChangeArrowheads="1"/>
          </p:cNvSpPr>
          <p:nvPr/>
        </p:nvSpPr>
        <p:spPr bwMode="auto">
          <a:xfrm>
            <a:off x="685800" y="731520"/>
            <a:ext cx="31546800" cy="500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728" tIns="54864" rIns="109728" bIns="54864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8800" dirty="0">
                <a:solidFill>
                  <a:srgbClr val="000000"/>
                </a:solidFill>
                <a:latin typeface="Calibri"/>
                <a:ea typeface="Helvetica Light" charset="0"/>
                <a:cs typeface="Calibri"/>
              </a:rPr>
              <a:t>Title of Research Project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endParaRPr lang="en-US" sz="2000" dirty="0" smtClean="0">
              <a:solidFill>
                <a:srgbClr val="000000"/>
              </a:solidFill>
              <a:latin typeface="Calibri"/>
              <a:ea typeface="Helvetica Light" charset="0"/>
              <a:cs typeface="Calibri"/>
            </a:endParaRP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sz="5400" dirty="0" smtClean="0">
                <a:solidFill>
                  <a:srgbClr val="000000"/>
                </a:solidFill>
                <a:latin typeface="Calibri"/>
                <a:ea typeface="Helvetica Light" charset="0"/>
                <a:cs typeface="Calibri"/>
              </a:rPr>
              <a:t>[type authors here] 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endParaRPr lang="en-US" sz="1200" dirty="0">
              <a:solidFill>
                <a:srgbClr val="000000"/>
              </a:solidFill>
              <a:latin typeface="Calibri"/>
              <a:ea typeface="Helvetica Light" charset="0"/>
              <a:cs typeface="Calibri"/>
            </a:endParaRP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sz="4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Helvetica Light" charset="0"/>
                <a:cs typeface="Calibri"/>
              </a:rPr>
              <a:t>Home Institution</a:t>
            </a:r>
            <a:r>
              <a:rPr lang="en-US" sz="4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Helvetica Light" charset="0"/>
                <a:cs typeface="Calibri"/>
              </a:rPr>
              <a:t>: [type home inst. here]</a:t>
            </a:r>
            <a:endParaRPr lang="en-US" sz="4000" i="1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Helvetica Light" charset="0"/>
              <a:cs typeface="Calibri"/>
            </a:endParaRP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sz="4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Helvetica Light" charset="0"/>
                <a:cs typeface="Calibri"/>
              </a:rPr>
              <a:t>Summer Sponsor: [type home inst. here]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endParaRPr lang="en-US" sz="6600" dirty="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82600" y="42280582"/>
            <a:ext cx="1676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rgbClr val="595959"/>
                </a:solidFill>
                <a:latin typeface="Calibri"/>
                <a:cs typeface="Calibri"/>
              </a:rPr>
              <a:t>This work was supported partially by the Research Experiences for Undergraduates (REU) Program of the National Science Foundation under Award Number </a:t>
            </a:r>
            <a:r>
              <a:rPr lang="en-US" sz="3200" b="1" dirty="0">
                <a:solidFill>
                  <a:srgbClr val="595959"/>
                </a:solidFill>
                <a:latin typeface="Calibri"/>
                <a:cs typeface="Calibri"/>
              </a:rPr>
              <a:t>DMR-</a:t>
            </a:r>
            <a:r>
              <a:rPr lang="en-US" sz="3200" b="1" dirty="0" smtClean="0">
                <a:solidFill>
                  <a:srgbClr val="595959"/>
                </a:solidFill>
                <a:latin typeface="Calibri"/>
                <a:cs typeface="Calibri"/>
              </a:rPr>
              <a:t>1559833</a:t>
            </a:r>
            <a:r>
              <a:rPr lang="en-US" sz="3200" dirty="0" smtClean="0">
                <a:solidFill>
                  <a:srgbClr val="595959"/>
                </a:solidFill>
                <a:latin typeface="Calibri"/>
                <a:cs typeface="Calibri"/>
              </a:rPr>
              <a:t> and </a:t>
            </a:r>
            <a:r>
              <a:rPr lang="en-US" sz="3200" b="1" dirty="0" smtClean="0">
                <a:solidFill>
                  <a:srgbClr val="595959"/>
                </a:solidFill>
                <a:latin typeface="Calibri"/>
                <a:cs typeface="Calibri"/>
              </a:rPr>
              <a:t>DMR-1420013</a:t>
            </a:r>
            <a:endParaRPr lang="en-US" sz="3200" b="1" dirty="0">
              <a:solidFill>
                <a:srgbClr val="595959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6913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Box 7"/>
          <p:cNvSpPr txBox="1">
            <a:spLocks noChangeAspect="1" noChangeArrowheads="1"/>
          </p:cNvSpPr>
          <p:nvPr/>
        </p:nvSpPr>
        <p:spPr bwMode="auto">
          <a:xfrm>
            <a:off x="685800" y="731520"/>
            <a:ext cx="31546800" cy="500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728" tIns="54864" rIns="109728" bIns="54864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8800" dirty="0" smtClean="0">
                <a:solidFill>
                  <a:srgbClr val="000000"/>
                </a:solidFill>
                <a:latin typeface="Calibri"/>
                <a:ea typeface="Helvetica Light" charset="0"/>
                <a:cs typeface="Calibri"/>
              </a:rPr>
              <a:t>Sample Poster Template</a:t>
            </a:r>
            <a:endParaRPr lang="en-US" sz="8800" dirty="0">
              <a:solidFill>
                <a:srgbClr val="000000"/>
              </a:solidFill>
              <a:latin typeface="Calibri"/>
              <a:ea typeface="Helvetica Light" charset="0"/>
              <a:cs typeface="Calibri"/>
            </a:endParaRPr>
          </a:p>
          <a:p>
            <a:pPr>
              <a:lnSpc>
                <a:spcPct val="80000"/>
              </a:lnSpc>
              <a:spcBef>
                <a:spcPts val="1200"/>
              </a:spcBef>
            </a:pPr>
            <a:endParaRPr lang="en-US" sz="2000" dirty="0" smtClean="0">
              <a:solidFill>
                <a:srgbClr val="000000"/>
              </a:solidFill>
              <a:latin typeface="Calibri"/>
              <a:ea typeface="Helvetica Light" charset="0"/>
              <a:cs typeface="Calibri"/>
            </a:endParaRP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sz="5400" dirty="0" smtClean="0">
                <a:solidFill>
                  <a:srgbClr val="000000"/>
                </a:solidFill>
                <a:latin typeface="Calibri"/>
                <a:ea typeface="Helvetica Light" charset="0"/>
                <a:cs typeface="Calibri"/>
              </a:rPr>
              <a:t>[type authors here] 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endParaRPr lang="en-US" sz="1200" dirty="0">
              <a:solidFill>
                <a:srgbClr val="000000"/>
              </a:solidFill>
              <a:latin typeface="Calibri"/>
              <a:ea typeface="Helvetica Light" charset="0"/>
              <a:cs typeface="Calibri"/>
            </a:endParaRP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sz="4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Helvetica Light" charset="0"/>
                <a:cs typeface="Calibri"/>
              </a:rPr>
              <a:t>Home Institution</a:t>
            </a:r>
            <a:r>
              <a:rPr lang="en-US" sz="4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Helvetica Light" charset="0"/>
                <a:cs typeface="Calibri"/>
              </a:rPr>
              <a:t>: [type home inst. here]</a:t>
            </a:r>
            <a:endParaRPr lang="en-US" sz="4000" i="1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Helvetica Light" charset="0"/>
              <a:cs typeface="Calibri"/>
            </a:endParaRP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sz="4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Helvetica Light" charset="0"/>
                <a:cs typeface="Calibri"/>
              </a:rPr>
              <a:t>Summer Sponsor: [type home inst. here]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endParaRPr lang="en-US" sz="6600" dirty="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182600" y="42280582"/>
            <a:ext cx="1676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rgbClr val="595959"/>
                </a:solidFill>
                <a:latin typeface="Calibri"/>
                <a:cs typeface="Calibri"/>
              </a:rPr>
              <a:t>This work was supported partially by the Research Experiences for Undergraduates (REU) Program of the National Science Foundation under Award Number </a:t>
            </a:r>
            <a:r>
              <a:rPr lang="en-US" sz="3200" b="1" dirty="0">
                <a:solidFill>
                  <a:srgbClr val="595959"/>
                </a:solidFill>
                <a:latin typeface="Calibri"/>
                <a:cs typeface="Calibri"/>
              </a:rPr>
              <a:t>DMR-</a:t>
            </a:r>
            <a:r>
              <a:rPr lang="en-US" sz="3200" b="1" dirty="0" smtClean="0">
                <a:solidFill>
                  <a:srgbClr val="595959"/>
                </a:solidFill>
                <a:latin typeface="Calibri"/>
                <a:cs typeface="Calibri"/>
              </a:rPr>
              <a:t>1559833</a:t>
            </a:r>
            <a:r>
              <a:rPr lang="en-US" sz="3200" dirty="0" smtClean="0">
                <a:solidFill>
                  <a:srgbClr val="595959"/>
                </a:solidFill>
                <a:latin typeface="Calibri"/>
                <a:cs typeface="Calibri"/>
              </a:rPr>
              <a:t> and </a:t>
            </a:r>
            <a:r>
              <a:rPr lang="en-US" sz="3200" b="1" dirty="0" smtClean="0">
                <a:solidFill>
                  <a:srgbClr val="595959"/>
                </a:solidFill>
                <a:latin typeface="Calibri"/>
                <a:cs typeface="Calibri"/>
              </a:rPr>
              <a:t>DMR-1420013</a:t>
            </a:r>
            <a:endParaRPr lang="en-US" sz="3200" b="1" dirty="0">
              <a:solidFill>
                <a:srgbClr val="595959"/>
              </a:solidFill>
              <a:latin typeface="Calibri"/>
              <a:cs typeface="Calibri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1066800" y="16459200"/>
            <a:ext cx="14325600" cy="16002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2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1066800" y="6858000"/>
            <a:ext cx="14325600" cy="8991600"/>
          </a:xfrm>
          <a:prstGeom prst="rect">
            <a:avLst/>
          </a:prstGeom>
          <a:noFill/>
          <a:ln w="76200" cap="flat" cmpd="sng" algn="ctr">
            <a:solidFill>
              <a:srgbClr val="22B5C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2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1066800" y="6858000"/>
            <a:ext cx="14325600" cy="1600200"/>
          </a:xfrm>
          <a:prstGeom prst="rect">
            <a:avLst/>
          </a:prstGeom>
          <a:solidFill>
            <a:srgbClr val="22B5C6"/>
          </a:solidFill>
          <a:ln w="9525" cap="flat" cmpd="sng" algn="ctr">
            <a:solidFill>
              <a:srgbClr val="22B5C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27520" y="16773524"/>
            <a:ext cx="128872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>
                <a:latin typeface="Calibri"/>
                <a:cs typeface="Calibri"/>
              </a:rPr>
              <a:t>Headers should be 50 </a:t>
            </a:r>
            <a:r>
              <a:rPr lang="en-US" sz="5000" dirty="0" err="1" smtClean="0">
                <a:latin typeface="Calibri"/>
                <a:cs typeface="Calibri"/>
              </a:rPr>
              <a:t>pt</a:t>
            </a:r>
            <a:r>
              <a:rPr lang="en-US" sz="5000" dirty="0" smtClean="0">
                <a:latin typeface="Calibri"/>
                <a:cs typeface="Calibri"/>
              </a:rPr>
              <a:t> font, Calibri</a:t>
            </a:r>
            <a:endParaRPr lang="en-US" sz="5000" dirty="0">
              <a:latin typeface="Calibri"/>
              <a:cs typeface="Calibri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47800" y="8885140"/>
            <a:ext cx="13266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alibri"/>
                <a:cs typeface="Calibri"/>
              </a:rPr>
              <a:t>Text and bullets should be 40 </a:t>
            </a:r>
            <a:r>
              <a:rPr lang="en-US" sz="4000" dirty="0" err="1" smtClean="0">
                <a:latin typeface="Calibri"/>
                <a:cs typeface="Calibri"/>
              </a:rPr>
              <a:t>pt</a:t>
            </a:r>
            <a:r>
              <a:rPr lang="en-US" sz="4000" dirty="0" smtClean="0">
                <a:latin typeface="Calibri"/>
                <a:cs typeface="Calibri"/>
              </a:rPr>
              <a:t> font, Calibri</a:t>
            </a:r>
            <a:endParaRPr lang="en-US" sz="4000" dirty="0">
              <a:latin typeface="Calibri"/>
              <a:cs typeface="Calibri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47800" y="9648017"/>
            <a:ext cx="13266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Citations and Tables should be 28 </a:t>
            </a:r>
            <a:r>
              <a:rPr lang="en-US" sz="2800" dirty="0" err="1" smtClean="0">
                <a:latin typeface="Calibri"/>
                <a:cs typeface="Calibri"/>
              </a:rPr>
              <a:t>pt</a:t>
            </a:r>
            <a:r>
              <a:rPr lang="en-US" sz="2800" dirty="0" smtClean="0">
                <a:latin typeface="Calibri"/>
                <a:cs typeface="Calibri"/>
              </a:rPr>
              <a:t> font, Calibri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47800" y="7315200"/>
            <a:ext cx="128872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>
                <a:solidFill>
                  <a:schemeClr val="bg1"/>
                </a:solidFill>
                <a:latin typeface="Calibri"/>
                <a:cs typeface="Calibri"/>
              </a:rPr>
              <a:t>Intro/abstract</a:t>
            </a:r>
            <a:endParaRPr lang="en-US" sz="5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47800" y="18587940"/>
            <a:ext cx="13266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alibri"/>
                <a:cs typeface="Calibri"/>
              </a:rPr>
              <a:t>Text and bullets should be 40 </a:t>
            </a:r>
            <a:r>
              <a:rPr lang="en-US" sz="4000" dirty="0" err="1" smtClean="0">
                <a:latin typeface="Calibri"/>
                <a:cs typeface="Calibri"/>
              </a:rPr>
              <a:t>pt</a:t>
            </a:r>
            <a:r>
              <a:rPr lang="en-US" sz="4000" dirty="0" smtClean="0">
                <a:latin typeface="Calibri"/>
                <a:cs typeface="Calibri"/>
              </a:rPr>
              <a:t> font, </a:t>
            </a:r>
            <a:r>
              <a:rPr lang="en-US" sz="4000" dirty="0" smtClean="0">
                <a:latin typeface="Calibri"/>
                <a:cs typeface="Calibri"/>
              </a:rPr>
              <a:t>Calibri</a:t>
            </a:r>
            <a:endParaRPr lang="en-US" sz="4000" dirty="0">
              <a:latin typeface="Calibri"/>
              <a:cs typeface="Calibri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47800" y="19350817"/>
            <a:ext cx="13266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Citations and Tables should be 28 </a:t>
            </a:r>
            <a:r>
              <a:rPr lang="en-US" sz="2800" dirty="0" err="1" smtClean="0">
                <a:latin typeface="Calibri"/>
                <a:cs typeface="Calibri"/>
              </a:rPr>
              <a:t>pt</a:t>
            </a:r>
            <a:r>
              <a:rPr lang="en-US" sz="2800" dirty="0" smtClean="0">
                <a:latin typeface="Calibri"/>
                <a:cs typeface="Calibri"/>
              </a:rPr>
              <a:t> font, Calibri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1068080" y="26136600"/>
            <a:ext cx="14325600" cy="16002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828800" y="26450924"/>
            <a:ext cx="128872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>
                <a:latin typeface="Calibri"/>
                <a:cs typeface="Calibri"/>
              </a:rPr>
              <a:t>Headers should be 50 </a:t>
            </a:r>
            <a:r>
              <a:rPr lang="en-US" sz="5000" dirty="0" err="1" smtClean="0">
                <a:latin typeface="Calibri"/>
                <a:cs typeface="Calibri"/>
              </a:rPr>
              <a:t>pt</a:t>
            </a:r>
            <a:r>
              <a:rPr lang="en-US" sz="5000" dirty="0" smtClean="0">
                <a:latin typeface="Calibri"/>
                <a:cs typeface="Calibri"/>
              </a:rPr>
              <a:t> font, Calibri</a:t>
            </a:r>
            <a:endParaRPr lang="en-US" sz="5000" dirty="0">
              <a:latin typeface="Calibri"/>
              <a:cs typeface="Calibri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449080" y="28265340"/>
            <a:ext cx="13266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alibri"/>
                <a:cs typeface="Calibri"/>
              </a:rPr>
              <a:t>Text and bullets should be 40 </a:t>
            </a:r>
            <a:r>
              <a:rPr lang="en-US" sz="4000" dirty="0" err="1" smtClean="0">
                <a:latin typeface="Calibri"/>
                <a:cs typeface="Calibri"/>
              </a:rPr>
              <a:t>pt</a:t>
            </a:r>
            <a:r>
              <a:rPr lang="en-US" sz="4000" dirty="0" smtClean="0">
                <a:latin typeface="Calibri"/>
                <a:cs typeface="Calibri"/>
              </a:rPr>
              <a:t> font, </a:t>
            </a:r>
            <a:r>
              <a:rPr lang="en-US" sz="4000" dirty="0" smtClean="0">
                <a:latin typeface="Calibri"/>
                <a:cs typeface="Calibri"/>
              </a:rPr>
              <a:t>Calibri</a:t>
            </a:r>
            <a:endParaRPr lang="en-US" sz="4000" dirty="0">
              <a:latin typeface="Calibri"/>
              <a:cs typeface="Calibri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449080" y="29028217"/>
            <a:ext cx="13266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Citations and Tables should be 28 </a:t>
            </a:r>
            <a:r>
              <a:rPr lang="en-US" sz="2800" dirty="0" err="1" smtClean="0">
                <a:latin typeface="Calibri"/>
                <a:cs typeface="Calibri"/>
              </a:rPr>
              <a:t>pt</a:t>
            </a:r>
            <a:r>
              <a:rPr lang="en-US" sz="2800" dirty="0" smtClean="0">
                <a:latin typeface="Calibri"/>
                <a:cs typeface="Calibri"/>
              </a:rPr>
              <a:t> font, Calibri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17451080" y="6848476"/>
            <a:ext cx="14325600" cy="16002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211800" y="7162800"/>
            <a:ext cx="128872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>
                <a:latin typeface="Calibri"/>
                <a:cs typeface="Calibri"/>
              </a:rPr>
              <a:t>Headers should be 50 </a:t>
            </a:r>
            <a:r>
              <a:rPr lang="en-US" sz="5000" dirty="0" err="1" smtClean="0">
                <a:latin typeface="Calibri"/>
                <a:cs typeface="Calibri"/>
              </a:rPr>
              <a:t>pt</a:t>
            </a:r>
            <a:r>
              <a:rPr lang="en-US" sz="5000" dirty="0" smtClean="0">
                <a:latin typeface="Calibri"/>
                <a:cs typeface="Calibri"/>
              </a:rPr>
              <a:t> font, Calibri</a:t>
            </a:r>
            <a:endParaRPr lang="en-US" sz="5000" dirty="0">
              <a:latin typeface="Calibri"/>
              <a:cs typeface="Calibri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7832080" y="8977216"/>
            <a:ext cx="13266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alibri"/>
                <a:cs typeface="Calibri"/>
              </a:rPr>
              <a:t>Text and bullets should be 40 </a:t>
            </a:r>
            <a:r>
              <a:rPr lang="en-US" sz="4000" dirty="0" err="1" smtClean="0">
                <a:latin typeface="Calibri"/>
                <a:cs typeface="Calibri"/>
              </a:rPr>
              <a:t>pt</a:t>
            </a:r>
            <a:r>
              <a:rPr lang="en-US" sz="4000" dirty="0" smtClean="0">
                <a:latin typeface="Calibri"/>
                <a:cs typeface="Calibri"/>
              </a:rPr>
              <a:t> font, </a:t>
            </a:r>
            <a:r>
              <a:rPr lang="en-US" sz="4000" dirty="0" smtClean="0">
                <a:latin typeface="Calibri"/>
                <a:cs typeface="Calibri"/>
              </a:rPr>
              <a:t>Calibri</a:t>
            </a:r>
            <a:endParaRPr lang="en-US" sz="4000" dirty="0">
              <a:latin typeface="Calibri"/>
              <a:cs typeface="Calibri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832080" y="9740093"/>
            <a:ext cx="13266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Citations and Tables should be 28 </a:t>
            </a:r>
            <a:r>
              <a:rPr lang="en-US" sz="2800" dirty="0" err="1" smtClean="0">
                <a:latin typeface="Calibri"/>
                <a:cs typeface="Calibri"/>
              </a:rPr>
              <a:t>pt</a:t>
            </a:r>
            <a:r>
              <a:rPr lang="en-US" sz="2800" dirty="0" smtClean="0">
                <a:latin typeface="Calibri"/>
                <a:cs typeface="Calibri"/>
              </a:rPr>
              <a:t> font, Calibri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17452360" y="19888200"/>
            <a:ext cx="14325600" cy="16002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213080" y="20202524"/>
            <a:ext cx="128872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>
                <a:latin typeface="Calibri"/>
                <a:cs typeface="Calibri"/>
              </a:rPr>
              <a:t>Headers should be 50 </a:t>
            </a:r>
            <a:r>
              <a:rPr lang="en-US" sz="5000" dirty="0" err="1" smtClean="0">
                <a:latin typeface="Calibri"/>
                <a:cs typeface="Calibri"/>
              </a:rPr>
              <a:t>pt</a:t>
            </a:r>
            <a:r>
              <a:rPr lang="en-US" sz="5000" dirty="0" smtClean="0">
                <a:latin typeface="Calibri"/>
                <a:cs typeface="Calibri"/>
              </a:rPr>
              <a:t> font, Calibri</a:t>
            </a:r>
            <a:endParaRPr lang="en-US" sz="5000" dirty="0">
              <a:latin typeface="Calibri"/>
              <a:cs typeface="Calibri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7833360" y="22016940"/>
            <a:ext cx="13266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alibri"/>
                <a:cs typeface="Calibri"/>
              </a:rPr>
              <a:t>Text and bullets should be 40 </a:t>
            </a:r>
            <a:r>
              <a:rPr lang="en-US" sz="4000" dirty="0" err="1" smtClean="0">
                <a:latin typeface="Calibri"/>
                <a:cs typeface="Calibri"/>
              </a:rPr>
              <a:t>pt</a:t>
            </a:r>
            <a:r>
              <a:rPr lang="en-US" sz="4000" dirty="0" smtClean="0">
                <a:latin typeface="Calibri"/>
                <a:cs typeface="Calibri"/>
              </a:rPr>
              <a:t> font, </a:t>
            </a:r>
            <a:r>
              <a:rPr lang="en-US" sz="4000" dirty="0" smtClean="0">
                <a:latin typeface="Calibri"/>
                <a:cs typeface="Calibri"/>
              </a:rPr>
              <a:t>Calibri</a:t>
            </a:r>
            <a:endParaRPr lang="en-US" sz="4000" dirty="0">
              <a:latin typeface="Calibri"/>
              <a:cs typeface="Calibri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7833360" y="22779817"/>
            <a:ext cx="13266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Citations and Tables should be 28 </a:t>
            </a:r>
            <a:r>
              <a:rPr lang="en-US" sz="2800" dirty="0" err="1" smtClean="0">
                <a:latin typeface="Calibri"/>
                <a:cs typeface="Calibri"/>
              </a:rPr>
              <a:t>pt</a:t>
            </a:r>
            <a:r>
              <a:rPr lang="en-US" sz="2800" dirty="0" smtClean="0">
                <a:latin typeface="Calibri"/>
                <a:cs typeface="Calibri"/>
              </a:rPr>
              <a:t> font, Calibri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17451080" y="37185600"/>
            <a:ext cx="14325600" cy="16002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8211800" y="37499924"/>
            <a:ext cx="128872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>
                <a:latin typeface="Calibri"/>
                <a:cs typeface="Calibri"/>
              </a:rPr>
              <a:t>Footer</a:t>
            </a:r>
            <a:endParaRPr lang="en-US" sz="5000" dirty="0">
              <a:latin typeface="Calibri"/>
              <a:cs typeface="Calibri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7832080" y="39314340"/>
            <a:ext cx="13266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alibri"/>
                <a:cs typeface="Calibri"/>
              </a:rPr>
              <a:t>Text and bullets should be 40 </a:t>
            </a:r>
            <a:r>
              <a:rPr lang="en-US" sz="4000" dirty="0" err="1" smtClean="0">
                <a:latin typeface="Calibri"/>
                <a:cs typeface="Calibri"/>
              </a:rPr>
              <a:t>pt</a:t>
            </a:r>
            <a:r>
              <a:rPr lang="en-US" sz="4000" dirty="0" smtClean="0">
                <a:latin typeface="Calibri"/>
                <a:cs typeface="Calibri"/>
              </a:rPr>
              <a:t> font, </a:t>
            </a:r>
            <a:r>
              <a:rPr lang="en-US" sz="4000" dirty="0" smtClean="0">
                <a:latin typeface="Calibri"/>
                <a:cs typeface="Calibri"/>
              </a:rPr>
              <a:t>Calibri</a:t>
            </a:r>
            <a:endParaRPr lang="en-US" sz="4000" dirty="0">
              <a:latin typeface="Calibri"/>
              <a:cs typeface="Calibri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7832080" y="40077217"/>
            <a:ext cx="13266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Citations and Tables should be 28 </a:t>
            </a:r>
            <a:r>
              <a:rPr lang="en-US" sz="2800" dirty="0" err="1" smtClean="0">
                <a:latin typeface="Calibri"/>
                <a:cs typeface="Calibri"/>
              </a:rPr>
              <a:t>pt</a:t>
            </a:r>
            <a:r>
              <a:rPr lang="en-US" sz="2800" dirty="0" smtClean="0">
                <a:latin typeface="Calibri"/>
                <a:cs typeface="Calibri"/>
              </a:rPr>
              <a:t> font, Calibri</a:t>
            </a:r>
            <a:endParaRPr lang="en-US"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3496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/>
          <p:cNvSpPr/>
          <p:nvPr/>
        </p:nvSpPr>
        <p:spPr bwMode="auto">
          <a:xfrm>
            <a:off x="990600" y="37719000"/>
            <a:ext cx="31089600" cy="16002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2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1066800" y="16459200"/>
            <a:ext cx="14325600" cy="8991600"/>
          </a:xfrm>
          <a:prstGeom prst="rect">
            <a:avLst/>
          </a:prstGeom>
          <a:noFill/>
          <a:ln w="762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2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1066800" y="16459200"/>
            <a:ext cx="14325600" cy="16002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2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1066800" y="6858000"/>
            <a:ext cx="14325600" cy="8991600"/>
          </a:xfrm>
          <a:prstGeom prst="rect">
            <a:avLst/>
          </a:prstGeom>
          <a:noFill/>
          <a:ln w="76200" cap="flat" cmpd="sng" algn="ctr">
            <a:solidFill>
              <a:srgbClr val="22B5C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2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1066800" y="6858000"/>
            <a:ext cx="14325600" cy="1600200"/>
          </a:xfrm>
          <a:prstGeom prst="rect">
            <a:avLst/>
          </a:prstGeom>
          <a:solidFill>
            <a:srgbClr val="22B5C6"/>
          </a:solidFill>
          <a:ln w="9525" cap="flat" cmpd="sng" algn="ctr">
            <a:solidFill>
              <a:srgbClr val="22B5C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2" charset="0"/>
            </a:endParaRPr>
          </a:p>
        </p:txBody>
      </p:sp>
      <p:sp>
        <p:nvSpPr>
          <p:cNvPr id="27" name="Text Box 7"/>
          <p:cNvSpPr txBox="1">
            <a:spLocks noChangeAspect="1" noChangeArrowheads="1"/>
          </p:cNvSpPr>
          <p:nvPr/>
        </p:nvSpPr>
        <p:spPr bwMode="auto">
          <a:xfrm>
            <a:off x="685800" y="731520"/>
            <a:ext cx="31546800" cy="500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728" tIns="54864" rIns="109728" bIns="54864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8800" dirty="0" smtClean="0">
                <a:solidFill>
                  <a:srgbClr val="000000"/>
                </a:solidFill>
                <a:latin typeface="Calibri"/>
                <a:ea typeface="Helvetica Light" charset="0"/>
                <a:cs typeface="Calibri"/>
              </a:rPr>
              <a:t>Sample Poster Template</a:t>
            </a:r>
            <a:endParaRPr lang="en-US" sz="8800" dirty="0">
              <a:solidFill>
                <a:srgbClr val="000000"/>
              </a:solidFill>
              <a:latin typeface="Calibri"/>
              <a:ea typeface="Helvetica Light" charset="0"/>
              <a:cs typeface="Calibri"/>
            </a:endParaRPr>
          </a:p>
          <a:p>
            <a:pPr>
              <a:lnSpc>
                <a:spcPct val="80000"/>
              </a:lnSpc>
              <a:spcBef>
                <a:spcPts val="1200"/>
              </a:spcBef>
            </a:pPr>
            <a:endParaRPr lang="en-US" sz="2000" dirty="0" smtClean="0">
              <a:solidFill>
                <a:srgbClr val="000000"/>
              </a:solidFill>
              <a:latin typeface="Calibri"/>
              <a:ea typeface="Helvetica Light" charset="0"/>
              <a:cs typeface="Calibri"/>
            </a:endParaRP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sz="5400" dirty="0" smtClean="0">
                <a:solidFill>
                  <a:srgbClr val="000000"/>
                </a:solidFill>
                <a:latin typeface="Calibri"/>
                <a:ea typeface="Helvetica Light" charset="0"/>
                <a:cs typeface="Calibri"/>
              </a:rPr>
              <a:t>[type authors here] 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endParaRPr lang="en-US" sz="1200" dirty="0">
              <a:solidFill>
                <a:srgbClr val="000000"/>
              </a:solidFill>
              <a:latin typeface="Calibri"/>
              <a:ea typeface="Helvetica Light" charset="0"/>
              <a:cs typeface="Calibri"/>
            </a:endParaRP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sz="4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Helvetica Light" charset="0"/>
                <a:cs typeface="Calibri"/>
              </a:rPr>
              <a:t>Home Institution</a:t>
            </a:r>
            <a:r>
              <a:rPr lang="en-US" sz="4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Helvetica Light" charset="0"/>
                <a:cs typeface="Calibri"/>
              </a:rPr>
              <a:t>: [type home inst. here]</a:t>
            </a:r>
            <a:endParaRPr lang="en-US" sz="4000" i="1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Helvetica Light" charset="0"/>
              <a:cs typeface="Calibri"/>
            </a:endParaRP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sz="4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Helvetica Light" charset="0"/>
                <a:cs typeface="Calibri"/>
              </a:rPr>
              <a:t>Summer Sponsor: [type home inst. here]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endParaRPr lang="en-US" sz="6600" dirty="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182600" y="42280582"/>
            <a:ext cx="1676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rgbClr val="595959"/>
                </a:solidFill>
                <a:latin typeface="Calibri"/>
                <a:cs typeface="Calibri"/>
              </a:rPr>
              <a:t>This work was supported partially by the Research Experiences for Undergraduates (REU) Program of the National Science Foundation under Award Number </a:t>
            </a:r>
            <a:r>
              <a:rPr lang="en-US" sz="3200" b="1" dirty="0">
                <a:solidFill>
                  <a:srgbClr val="595959"/>
                </a:solidFill>
                <a:latin typeface="Calibri"/>
                <a:cs typeface="Calibri"/>
              </a:rPr>
              <a:t>DMR-</a:t>
            </a:r>
            <a:r>
              <a:rPr lang="en-US" sz="3200" b="1" dirty="0" smtClean="0">
                <a:solidFill>
                  <a:srgbClr val="595959"/>
                </a:solidFill>
                <a:latin typeface="Calibri"/>
                <a:cs typeface="Calibri"/>
              </a:rPr>
              <a:t>1559833</a:t>
            </a:r>
            <a:r>
              <a:rPr lang="en-US" sz="3200" dirty="0" smtClean="0">
                <a:solidFill>
                  <a:srgbClr val="595959"/>
                </a:solidFill>
                <a:latin typeface="Calibri"/>
                <a:cs typeface="Calibri"/>
              </a:rPr>
              <a:t> and </a:t>
            </a:r>
            <a:r>
              <a:rPr lang="en-US" sz="3200" b="1" dirty="0" smtClean="0">
                <a:solidFill>
                  <a:srgbClr val="595959"/>
                </a:solidFill>
                <a:latin typeface="Calibri"/>
                <a:cs typeface="Calibri"/>
              </a:rPr>
              <a:t>DMR-1420013</a:t>
            </a:r>
            <a:endParaRPr lang="en-US" sz="3200" b="1" dirty="0">
              <a:solidFill>
                <a:srgbClr val="595959"/>
              </a:solidFill>
              <a:latin typeface="Calibri"/>
              <a:cs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28800" y="38012373"/>
            <a:ext cx="128872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>
                <a:latin typeface="Calibri"/>
                <a:cs typeface="Calibri"/>
              </a:rPr>
              <a:t>Footer</a:t>
            </a:r>
            <a:endParaRPr lang="en-US" sz="5000" dirty="0">
              <a:latin typeface="Calibri"/>
              <a:cs typeface="Calibri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27520" y="16773524"/>
            <a:ext cx="128872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>
                <a:latin typeface="Calibri"/>
                <a:cs typeface="Calibri"/>
              </a:rPr>
              <a:t>Headers should be 50 </a:t>
            </a:r>
            <a:r>
              <a:rPr lang="en-US" sz="5000" dirty="0" err="1" smtClean="0">
                <a:latin typeface="Calibri"/>
                <a:cs typeface="Calibri"/>
              </a:rPr>
              <a:t>pt</a:t>
            </a:r>
            <a:r>
              <a:rPr lang="en-US" sz="5000" dirty="0" smtClean="0">
                <a:latin typeface="Calibri"/>
                <a:cs typeface="Calibri"/>
              </a:rPr>
              <a:t> font, Calibri</a:t>
            </a:r>
            <a:endParaRPr lang="en-US" sz="5000" dirty="0">
              <a:latin typeface="Calibri"/>
              <a:cs typeface="Calibri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47800" y="8885140"/>
            <a:ext cx="13266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alibri"/>
                <a:cs typeface="Calibri"/>
              </a:rPr>
              <a:t>Text and bullets should be 40 </a:t>
            </a:r>
            <a:r>
              <a:rPr lang="en-US" sz="4000" dirty="0" err="1" smtClean="0">
                <a:latin typeface="Calibri"/>
                <a:cs typeface="Calibri"/>
              </a:rPr>
              <a:t>pt</a:t>
            </a:r>
            <a:r>
              <a:rPr lang="en-US" sz="4000" dirty="0" smtClean="0">
                <a:latin typeface="Calibri"/>
                <a:cs typeface="Calibri"/>
              </a:rPr>
              <a:t> font, Calibri</a:t>
            </a:r>
            <a:endParaRPr lang="en-US" sz="4000" dirty="0">
              <a:latin typeface="Calibri"/>
              <a:cs typeface="Calibri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47800" y="9648017"/>
            <a:ext cx="13266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Citations and Tables should be 28 </a:t>
            </a:r>
            <a:r>
              <a:rPr lang="en-US" sz="2800" dirty="0" err="1" smtClean="0">
                <a:latin typeface="Calibri"/>
                <a:cs typeface="Calibri"/>
              </a:rPr>
              <a:t>pt</a:t>
            </a:r>
            <a:r>
              <a:rPr lang="en-US" sz="2800" dirty="0" smtClean="0">
                <a:latin typeface="Calibri"/>
                <a:cs typeface="Calibri"/>
              </a:rPr>
              <a:t> font, Calibri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47800" y="7315200"/>
            <a:ext cx="128872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>
                <a:solidFill>
                  <a:schemeClr val="bg1"/>
                </a:solidFill>
                <a:latin typeface="Calibri"/>
                <a:cs typeface="Calibri"/>
              </a:rPr>
              <a:t>Intro/abstract</a:t>
            </a:r>
            <a:endParaRPr lang="en-US" sz="5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47800" y="18587940"/>
            <a:ext cx="13266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alibri"/>
                <a:cs typeface="Calibri"/>
              </a:rPr>
              <a:t>Text and bullets should be 40 </a:t>
            </a:r>
            <a:r>
              <a:rPr lang="en-US" sz="4000" dirty="0" err="1" smtClean="0">
                <a:latin typeface="Calibri"/>
                <a:cs typeface="Calibri"/>
              </a:rPr>
              <a:t>pt</a:t>
            </a:r>
            <a:r>
              <a:rPr lang="en-US" sz="4000" dirty="0" smtClean="0">
                <a:latin typeface="Calibri"/>
                <a:cs typeface="Calibri"/>
              </a:rPr>
              <a:t> font, </a:t>
            </a:r>
            <a:r>
              <a:rPr lang="en-US" sz="4000" dirty="0" smtClean="0">
                <a:latin typeface="Calibri"/>
                <a:cs typeface="Calibri"/>
              </a:rPr>
              <a:t>Calibri</a:t>
            </a:r>
            <a:endParaRPr lang="en-US" sz="4000" dirty="0">
              <a:latin typeface="Calibri"/>
              <a:cs typeface="Calibri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47800" y="19350817"/>
            <a:ext cx="13266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Citations and Tables should be 28 </a:t>
            </a:r>
            <a:r>
              <a:rPr lang="en-US" sz="2800" dirty="0" err="1" smtClean="0">
                <a:latin typeface="Calibri"/>
                <a:cs typeface="Calibri"/>
              </a:rPr>
              <a:t>pt</a:t>
            </a:r>
            <a:r>
              <a:rPr lang="en-US" sz="2800" dirty="0" smtClean="0">
                <a:latin typeface="Calibri"/>
                <a:cs typeface="Calibri"/>
              </a:rPr>
              <a:t> font, Calibri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066800" y="39775523"/>
            <a:ext cx="13266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alibri"/>
                <a:cs typeface="Calibri"/>
              </a:rPr>
              <a:t>Text and bullets should be 40 </a:t>
            </a:r>
            <a:r>
              <a:rPr lang="en-US" sz="4000" dirty="0" err="1" smtClean="0">
                <a:latin typeface="Calibri"/>
                <a:cs typeface="Calibri"/>
              </a:rPr>
              <a:t>pt</a:t>
            </a:r>
            <a:r>
              <a:rPr lang="en-US" sz="4000" dirty="0" smtClean="0">
                <a:latin typeface="Calibri"/>
                <a:cs typeface="Calibri"/>
              </a:rPr>
              <a:t> font, Calibri</a:t>
            </a:r>
            <a:endParaRPr lang="en-US" sz="4000" dirty="0">
              <a:latin typeface="Calibri"/>
              <a:cs typeface="Calibri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066800" y="40538400"/>
            <a:ext cx="13266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Citations and Tables should be 28 </a:t>
            </a:r>
            <a:r>
              <a:rPr lang="en-US" sz="2800" dirty="0" err="1" smtClean="0">
                <a:latin typeface="Calibri"/>
                <a:cs typeface="Calibri"/>
              </a:rPr>
              <a:t>pt</a:t>
            </a:r>
            <a:r>
              <a:rPr lang="en-US" sz="2800" dirty="0" smtClean="0">
                <a:latin typeface="Calibri"/>
                <a:cs typeface="Calibri"/>
              </a:rPr>
              <a:t> font, Calibri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1068080" y="26136600"/>
            <a:ext cx="14325600" cy="9829800"/>
          </a:xfrm>
          <a:prstGeom prst="rect">
            <a:avLst/>
          </a:prstGeom>
          <a:noFill/>
          <a:ln w="762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2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1068080" y="26136600"/>
            <a:ext cx="14325600" cy="16002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828800" y="26450924"/>
            <a:ext cx="128872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>
                <a:latin typeface="Calibri"/>
                <a:cs typeface="Calibri"/>
              </a:rPr>
              <a:t>Headers should be 50 </a:t>
            </a:r>
            <a:r>
              <a:rPr lang="en-US" sz="5000" dirty="0" err="1" smtClean="0">
                <a:latin typeface="Calibri"/>
                <a:cs typeface="Calibri"/>
              </a:rPr>
              <a:t>pt</a:t>
            </a:r>
            <a:r>
              <a:rPr lang="en-US" sz="5000" dirty="0" smtClean="0">
                <a:latin typeface="Calibri"/>
                <a:cs typeface="Calibri"/>
              </a:rPr>
              <a:t> font, Calibri</a:t>
            </a:r>
            <a:endParaRPr lang="en-US" sz="5000" dirty="0">
              <a:latin typeface="Calibri"/>
              <a:cs typeface="Calibri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449080" y="28265340"/>
            <a:ext cx="13266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alibri"/>
                <a:cs typeface="Calibri"/>
              </a:rPr>
              <a:t>Text and bullets should be 40 </a:t>
            </a:r>
            <a:r>
              <a:rPr lang="en-US" sz="4000" dirty="0" err="1" smtClean="0">
                <a:latin typeface="Calibri"/>
                <a:cs typeface="Calibri"/>
              </a:rPr>
              <a:t>pt</a:t>
            </a:r>
            <a:r>
              <a:rPr lang="en-US" sz="4000" dirty="0" smtClean="0">
                <a:latin typeface="Calibri"/>
                <a:cs typeface="Calibri"/>
              </a:rPr>
              <a:t> font, </a:t>
            </a:r>
            <a:r>
              <a:rPr lang="en-US" sz="4000" dirty="0" smtClean="0">
                <a:latin typeface="Calibri"/>
                <a:cs typeface="Calibri"/>
              </a:rPr>
              <a:t>Calibri</a:t>
            </a:r>
            <a:endParaRPr lang="en-US" sz="4000" dirty="0">
              <a:latin typeface="Calibri"/>
              <a:cs typeface="Calibri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449080" y="29028217"/>
            <a:ext cx="13266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Citations and Tables should be 28 </a:t>
            </a:r>
            <a:r>
              <a:rPr lang="en-US" sz="2800" dirty="0" err="1" smtClean="0">
                <a:latin typeface="Calibri"/>
                <a:cs typeface="Calibri"/>
              </a:rPr>
              <a:t>pt</a:t>
            </a:r>
            <a:r>
              <a:rPr lang="en-US" sz="2800" dirty="0" smtClean="0">
                <a:latin typeface="Calibri"/>
                <a:cs typeface="Calibri"/>
              </a:rPr>
              <a:t> font, Calibri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17451080" y="6848476"/>
            <a:ext cx="14325600" cy="17383124"/>
          </a:xfrm>
          <a:prstGeom prst="rect">
            <a:avLst/>
          </a:prstGeom>
          <a:noFill/>
          <a:ln w="762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2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17451080" y="6848476"/>
            <a:ext cx="14325600" cy="16002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2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8211800" y="7162800"/>
            <a:ext cx="128872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>
                <a:latin typeface="Calibri"/>
                <a:cs typeface="Calibri"/>
              </a:rPr>
              <a:t>Headers should be 50 </a:t>
            </a:r>
            <a:r>
              <a:rPr lang="en-US" sz="5000" dirty="0" err="1" smtClean="0">
                <a:latin typeface="Calibri"/>
                <a:cs typeface="Calibri"/>
              </a:rPr>
              <a:t>pt</a:t>
            </a:r>
            <a:r>
              <a:rPr lang="en-US" sz="5000" dirty="0" smtClean="0">
                <a:latin typeface="Calibri"/>
                <a:cs typeface="Calibri"/>
              </a:rPr>
              <a:t> font, Calibri</a:t>
            </a:r>
            <a:endParaRPr lang="en-US" sz="5000" dirty="0">
              <a:latin typeface="Calibri"/>
              <a:cs typeface="Calibri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7832080" y="8977216"/>
            <a:ext cx="13266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alibri"/>
                <a:cs typeface="Calibri"/>
              </a:rPr>
              <a:t>Text and bullets should be 40 </a:t>
            </a:r>
            <a:r>
              <a:rPr lang="en-US" sz="4000" dirty="0" err="1" smtClean="0">
                <a:latin typeface="Calibri"/>
                <a:cs typeface="Calibri"/>
              </a:rPr>
              <a:t>pt</a:t>
            </a:r>
            <a:r>
              <a:rPr lang="en-US" sz="4000" dirty="0" smtClean="0">
                <a:latin typeface="Calibri"/>
                <a:cs typeface="Calibri"/>
              </a:rPr>
              <a:t> font, </a:t>
            </a:r>
            <a:r>
              <a:rPr lang="en-US" sz="4000" dirty="0" smtClean="0">
                <a:latin typeface="Calibri"/>
                <a:cs typeface="Calibri"/>
              </a:rPr>
              <a:t>Calibri</a:t>
            </a:r>
            <a:endParaRPr lang="en-US" sz="4000" dirty="0">
              <a:latin typeface="Calibri"/>
              <a:cs typeface="Calibri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7832080" y="9740093"/>
            <a:ext cx="13266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Citations and Tables should be 28 </a:t>
            </a:r>
            <a:r>
              <a:rPr lang="en-US" sz="2800" dirty="0" err="1" smtClean="0">
                <a:latin typeface="Calibri"/>
                <a:cs typeface="Calibri"/>
              </a:rPr>
              <a:t>pt</a:t>
            </a:r>
            <a:r>
              <a:rPr lang="en-US" sz="2800" dirty="0" smtClean="0">
                <a:latin typeface="Calibri"/>
                <a:cs typeface="Calibri"/>
              </a:rPr>
              <a:t> font, Calibri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17452360" y="24984076"/>
            <a:ext cx="14325600" cy="10982324"/>
          </a:xfrm>
          <a:prstGeom prst="rect">
            <a:avLst/>
          </a:prstGeom>
          <a:noFill/>
          <a:ln w="762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2" charset="0"/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17452360" y="24984076"/>
            <a:ext cx="14325600" cy="16002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2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8213080" y="25298400"/>
            <a:ext cx="128872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>
                <a:latin typeface="Calibri"/>
                <a:cs typeface="Calibri"/>
              </a:rPr>
              <a:t>Headers should be 50 </a:t>
            </a:r>
            <a:r>
              <a:rPr lang="en-US" sz="5000" dirty="0" err="1" smtClean="0">
                <a:latin typeface="Calibri"/>
                <a:cs typeface="Calibri"/>
              </a:rPr>
              <a:t>pt</a:t>
            </a:r>
            <a:r>
              <a:rPr lang="en-US" sz="5000" dirty="0" smtClean="0">
                <a:latin typeface="Calibri"/>
                <a:cs typeface="Calibri"/>
              </a:rPr>
              <a:t> font, Calibri</a:t>
            </a:r>
            <a:endParaRPr lang="en-US" sz="5000" dirty="0">
              <a:latin typeface="Calibri"/>
              <a:cs typeface="Calibri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7833360" y="27112816"/>
            <a:ext cx="13266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alibri"/>
                <a:cs typeface="Calibri"/>
              </a:rPr>
              <a:t>Text and bullets should be 40 </a:t>
            </a:r>
            <a:r>
              <a:rPr lang="en-US" sz="4000" dirty="0" err="1" smtClean="0">
                <a:latin typeface="Calibri"/>
                <a:cs typeface="Calibri"/>
              </a:rPr>
              <a:t>pt</a:t>
            </a:r>
            <a:r>
              <a:rPr lang="en-US" sz="4000" dirty="0" smtClean="0">
                <a:latin typeface="Calibri"/>
                <a:cs typeface="Calibri"/>
              </a:rPr>
              <a:t> font, </a:t>
            </a:r>
            <a:r>
              <a:rPr lang="en-US" sz="4000" dirty="0" smtClean="0">
                <a:latin typeface="Calibri"/>
                <a:cs typeface="Calibri"/>
              </a:rPr>
              <a:t>Calibri</a:t>
            </a:r>
            <a:endParaRPr lang="en-US" sz="4000" dirty="0">
              <a:latin typeface="Calibri"/>
              <a:cs typeface="Calibri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7833360" y="27875693"/>
            <a:ext cx="13266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Citations and Tables should be 28 </a:t>
            </a:r>
            <a:r>
              <a:rPr lang="en-US" sz="2800" dirty="0" err="1" smtClean="0">
                <a:latin typeface="Calibri"/>
                <a:cs typeface="Calibri"/>
              </a:rPr>
              <a:t>pt</a:t>
            </a:r>
            <a:r>
              <a:rPr lang="en-US" sz="2800" dirty="0" smtClean="0">
                <a:latin typeface="Calibri"/>
                <a:cs typeface="Calibri"/>
              </a:rPr>
              <a:t> font, Calibri</a:t>
            </a:r>
            <a:endParaRPr lang="en-US"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482307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7476</TotalTime>
  <Words>487</Words>
  <Application>Microsoft Macintosh PowerPoint</Application>
  <PresentationFormat>Custom</PresentationFormat>
  <Paragraphs>57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Blank Presentation</vt:lpstr>
      <vt:lpstr>PowerPoint Presentation</vt:lpstr>
      <vt:lpstr>PowerPoint Presentation</vt:lpstr>
      <vt:lpstr>PowerPoint Presentation</vt:lpstr>
    </vt:vector>
  </TitlesOfParts>
  <Company>MRSEC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Dawn Lippman</dc:creator>
  <cp:lastModifiedBy>Kiley Schmidt</cp:lastModifiedBy>
  <cp:revision>38</cp:revision>
  <cp:lastPrinted>2016-07-27T14:12:44Z</cp:lastPrinted>
  <dcterms:created xsi:type="dcterms:W3CDTF">2010-08-11T14:01:22Z</dcterms:created>
  <dcterms:modified xsi:type="dcterms:W3CDTF">2017-07-25T14:28:15Z</dcterms:modified>
</cp:coreProperties>
</file>